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60" r:id="rId2"/>
  </p:sldMasterIdLst>
  <p:sldIdLst>
    <p:sldId id="530" r:id="rId3"/>
    <p:sldId id="531" r:id="rId4"/>
    <p:sldId id="532" r:id="rId5"/>
    <p:sldId id="534" r:id="rId6"/>
    <p:sldId id="540" r:id="rId7"/>
    <p:sldId id="537" r:id="rId8"/>
    <p:sldId id="538" r:id="rId9"/>
    <p:sldId id="539" r:id="rId10"/>
    <p:sldId id="536" r:id="rId11"/>
    <p:sldId id="533" r:id="rId12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나눔스퀘어 Bold" panose="020B0600000101010101" pitchFamily="50" charset="-127"/>
      <p:bold r:id="rId15"/>
    </p:embeddedFont>
    <p:embeddedFont>
      <p:font typeface="휴먼명조" panose="02010504000101010101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나눔스퀘어 ExtraBold" panose="020B0600000101010101" pitchFamily="50" charset="-127"/>
      <p:bold r:id="rId23"/>
    </p:embeddedFont>
    <p:embeddedFont>
      <p:font typeface="나눔고딕" panose="020D0604000000000000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612" userDrawn="1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9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60AC"/>
    <a:srgbClr val="09A460"/>
    <a:srgbClr val="D2E4A8"/>
    <a:srgbClr val="B1D476"/>
    <a:srgbClr val="97C16D"/>
    <a:srgbClr val="6A963F"/>
    <a:srgbClr val="8BC167"/>
    <a:srgbClr val="DCDFF0"/>
    <a:srgbClr val="F8BCD4"/>
    <a:srgbClr val="F09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6" autoAdjust="0"/>
    <p:restoredTop sz="96196" autoAdjust="0"/>
  </p:normalViewPr>
  <p:slideViewPr>
    <p:cSldViewPr snapToGrid="0">
      <p:cViewPr varScale="1">
        <p:scale>
          <a:sx n="116" d="100"/>
          <a:sy n="116" d="100"/>
        </p:scale>
        <p:origin x="1872" y="108"/>
      </p:cViewPr>
      <p:guideLst>
        <p:guide orient="horz" pos="4178"/>
        <p:guide orient="horz" pos="612"/>
        <p:guide pos="2880"/>
        <p:guide orient="horz" pos="95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198D45-34E9-4259-B44E-727DC39C6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440707-2670-4AD2-B0E7-97B24EF3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276171-54E8-49B1-BF92-0BA780D4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700213-2300-4CF1-AED8-C1E89962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C2172C-6720-4D52-AB84-316124EE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8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2B7EB1-AEF5-4DB6-80ED-EA2F159B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BC2927A-C145-40E7-97EF-E5A2106C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8A9FEB4-C54D-4E18-81AD-0AB56B2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A0E720-AF4C-4228-BF37-499C3AC2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F8B250E-2E56-41ED-B113-3A0D7E76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9AFA2A7-572D-487B-96A8-5065E8607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13BB422-C7CB-4C94-B4FA-0C86CE39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0239C1-9976-4D95-83FA-02DC176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1FC229-1251-4D81-9A00-65A3E8D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BE6B97B-7E13-4EB3-80E4-D5611BDE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6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5BBF9E-E8FD-4C68-863F-DA27570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CAF62E4-FB96-4D06-B19F-64F93257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86B1AC9-BCFA-4190-BD94-D8C52B9F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7B5334-8362-4857-B3E7-B27A6FB7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D236BB0-9B4C-4800-B5B9-93A5C90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A2F221-1747-4DD8-BDDE-5BEF4880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AF252BE-1F2D-4E68-8E76-6EA152E3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B76A9D-C743-446E-AC52-134088D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D69D491-87EF-4706-8436-7834A1D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A385B8-B2B9-4363-9C84-367008F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6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642259-6C8D-4395-9D30-0119D4F9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0ACC3B6-4C1D-48D1-A3AF-01F0BB18F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0C2680D-4F77-4663-95C4-B4A6491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9AF3647-B853-4315-A3A9-CF615A51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96CA2E0-076A-4067-BAEB-19D7110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187C479-7BCD-4F6A-B6F6-301DFBCE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76F00E-4D4E-4219-8A11-1CF0F72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4C71518-F104-4D1B-B069-A0E64EB0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9B9C2DD-F2DC-4966-83F5-1B2376568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ABF41EF-00CB-4CBA-931A-751835581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14C7231-080A-48BD-9C82-16CBF46BD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54F2242-2CDF-4E0C-85CA-05BB4C63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92916EE-C54C-42E5-8E11-2AB0CACE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6E45F42-5DBD-496D-B68A-EB7EAE8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52D186-60E9-49DA-826D-E5981D1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CF7AC03-BBDD-466E-B311-76766939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C98F8BE-A1C5-4A9B-B04F-9CE0AB1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DEC0E8F-FB55-4B82-ABA9-8A7D1B4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CF9CEF-6E5A-489C-83FB-4ACCC14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D3E4D46-1A19-45ED-9EFE-D6658FF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7B230F3-4305-4414-A31F-6CEFA1EF6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E425B4E-0129-47E1-A09A-9662787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4AF18C0-75CA-4DEC-8551-C48B05A0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11D347-0FBA-426F-AAA2-8C20F521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3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F3B403-D990-4658-B720-C7E23DA8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4F03923-47CA-4DC1-B7DA-AB0D1E0C6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C220FA6-14CF-4428-9981-DCD47220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71998C3-94B2-42F4-9858-3E5424D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0D139B5-8A0F-4D58-9958-B8FE356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8BC64F8-AC6D-4329-B3C4-0B59A5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466F0AB-58DB-4B7B-8CAE-A585890B0A68}"/>
              </a:ext>
            </a:extLst>
          </p:cNvPr>
          <p:cNvSpPr/>
          <p:nvPr/>
        </p:nvSpPr>
        <p:spPr>
          <a:xfrm>
            <a:off x="4297681" y="2227596"/>
            <a:ext cx="42245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</a:t>
            </a:r>
          </a:p>
          <a:p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 </a:t>
            </a:r>
            <a:r>
              <a:rPr lang="ko-KR" altLang="en-US" sz="4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요리사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D60A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EF2B011-DD25-4546-9C28-66A383F0FEF5}"/>
              </a:ext>
            </a:extLst>
          </p:cNvPr>
          <p:cNvGrpSpPr/>
          <p:nvPr/>
        </p:nvGrpSpPr>
        <p:grpSpPr>
          <a:xfrm>
            <a:off x="4344777" y="1820794"/>
            <a:ext cx="1819437" cy="406802"/>
            <a:chOff x="3220230" y="636662"/>
            <a:chExt cx="947402" cy="406802"/>
          </a:xfrm>
        </p:grpSpPr>
        <p:sp>
          <p:nvSpPr>
            <p:cNvPr id="9" name="모서리가 둥근 직사각형 91">
              <a:extLst>
                <a:ext uri="{FF2B5EF4-FFF2-40B4-BE49-F238E27FC236}">
                  <a16:creationId xmlns:a16="http://schemas.microsoft.com/office/drawing/2014/main" xmlns="" id="{6ED459B8-9811-4270-85E1-26E2BBE50E83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64C07167-ED8B-40ED-9A7A-E63E9C3C0B70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7-1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6886798" cy="2079287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매일 먹는 음식과 그 음식을 조리하는 방법이 온실가스 배출 및 기후변화와 밀접한 연관이 있다는 것을 안다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온실가스 배출량을 줄일 수 있는 식단과 조리법을 알고 적용할 수 있다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endParaRPr lang="en-US" altLang="ko-KR" sz="20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sp>
        <p:nvSpPr>
          <p:cNvPr id="7" name="사각형: 둥근 모서리 22">
            <a:extLst>
              <a:ext uri="{FF2B5EF4-FFF2-40B4-BE49-F238E27FC236}">
                <a16:creationId xmlns:a16="http://schemas.microsoft.com/office/drawing/2014/main" xmlns="" id="{E00E5ED3-7454-4F22-AB73-FFB9D4A47993}"/>
              </a:ext>
            </a:extLst>
          </p:cNvPr>
          <p:cNvSpPr/>
          <p:nvPr/>
        </p:nvSpPr>
        <p:spPr>
          <a:xfrm flipH="1">
            <a:off x="1338568" y="4200614"/>
            <a:ext cx="5041450" cy="2404582"/>
          </a:xfrm>
          <a:prstGeom prst="roundRect">
            <a:avLst>
              <a:gd name="adj" fmla="val 942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93583" y="4404945"/>
            <a:ext cx="795014" cy="461665"/>
            <a:chOff x="1493583" y="4149567"/>
            <a:chExt cx="795014" cy="461665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7B3BEBA0-0FF1-44D1-85F8-B824E2E5ED88}"/>
                </a:ext>
              </a:extLst>
            </p:cNvPr>
            <p:cNvSpPr/>
            <p:nvPr/>
          </p:nvSpPr>
          <p:spPr>
            <a:xfrm>
              <a:off x="1542880" y="4149567"/>
              <a:ext cx="7457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도입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="" xmlns:a16="http://schemas.microsoft.com/office/drawing/2014/main" id="{F991677F-82BE-443D-AB69-3658522B9FD8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83" y="4210428"/>
              <a:ext cx="0" cy="323469"/>
            </a:xfrm>
            <a:prstGeom prst="line">
              <a:avLst/>
            </a:prstGeom>
            <a:ln w="76200">
              <a:solidFill>
                <a:srgbClr val="4C5F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493583" y="5206085"/>
            <a:ext cx="786776" cy="461665"/>
            <a:chOff x="1493583" y="4950707"/>
            <a:chExt cx="786776" cy="461665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7B3BEBA0-0FF1-44D1-85F8-B824E2E5ED88}"/>
                </a:ext>
              </a:extLst>
            </p:cNvPr>
            <p:cNvSpPr/>
            <p:nvPr/>
          </p:nvSpPr>
          <p:spPr>
            <a:xfrm>
              <a:off x="1534642" y="4950707"/>
              <a:ext cx="7457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전개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F991677F-82BE-443D-AB69-3658522B9FD8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83" y="4992917"/>
              <a:ext cx="0" cy="323469"/>
            </a:xfrm>
            <a:prstGeom prst="line">
              <a:avLst/>
            </a:prstGeom>
            <a:ln w="76200">
              <a:solidFill>
                <a:srgbClr val="4C5F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1493583" y="5955622"/>
            <a:ext cx="1067302" cy="461665"/>
            <a:chOff x="1493583" y="5724958"/>
            <a:chExt cx="1067302" cy="461665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7B3BEBA0-0FF1-44D1-85F8-B824E2E5ED88}"/>
                </a:ext>
              </a:extLst>
            </p:cNvPr>
            <p:cNvSpPr/>
            <p:nvPr/>
          </p:nvSpPr>
          <p:spPr>
            <a:xfrm>
              <a:off x="1534642" y="5724958"/>
              <a:ext cx="10262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마무리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="" xmlns:a16="http://schemas.microsoft.com/office/drawing/2014/main" id="{F991677F-82BE-443D-AB69-3658522B9FD8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83" y="5775406"/>
              <a:ext cx="0" cy="323469"/>
            </a:xfrm>
            <a:prstGeom prst="line">
              <a:avLst/>
            </a:prstGeom>
            <a:ln w="76200">
              <a:solidFill>
                <a:srgbClr val="4C5F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6209FEE-F087-457D-8F88-BE4FD5EF619A}"/>
              </a:ext>
            </a:extLst>
          </p:cNvPr>
          <p:cNvSpPr txBox="1"/>
          <p:nvPr/>
        </p:nvSpPr>
        <p:spPr>
          <a:xfrm>
            <a:off x="2560885" y="4458263"/>
            <a:ext cx="5427908" cy="338554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노래 가사 바꿔 부르기</a:t>
            </a:r>
            <a:endParaRPr lang="en-US" altLang="ko-KR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6209FEE-F087-457D-8F88-BE4FD5EF619A}"/>
              </a:ext>
            </a:extLst>
          </p:cNvPr>
          <p:cNvSpPr txBox="1"/>
          <p:nvPr/>
        </p:nvSpPr>
        <p:spPr>
          <a:xfrm>
            <a:off x="2527496" y="5019488"/>
            <a:ext cx="5427908" cy="830997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식단 검토하고 개선 방안 찾아보기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BFD8D5"/>
              </a:buClr>
            </a:pP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조리법과 온실가스 배출량의 관계 알아보기</a:t>
            </a:r>
            <a:endParaRPr lang="en-US" altLang="ko-KR" sz="1600" dirty="0" smtClea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BFD8D5"/>
              </a:buClr>
            </a:pP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생활에 적용하기</a:t>
            </a:r>
            <a:endParaRPr lang="en-US" altLang="ko-KR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6209FEE-F087-457D-8F88-BE4FD5EF619A}"/>
              </a:ext>
            </a:extLst>
          </p:cNvPr>
          <p:cNvSpPr txBox="1"/>
          <p:nvPr/>
        </p:nvSpPr>
        <p:spPr>
          <a:xfrm>
            <a:off x="2560885" y="5998527"/>
            <a:ext cx="5427908" cy="338554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실천 행동 확인하기</a:t>
            </a:r>
            <a:endParaRPr lang="en-US" altLang="ko-KR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63626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노래 만들기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7E709848-0158-45CC-82BD-5B6D52A3BF67}"/>
              </a:ext>
            </a:extLst>
          </p:cNvPr>
          <p:cNvGrpSpPr/>
          <p:nvPr/>
        </p:nvGrpSpPr>
        <p:grpSpPr>
          <a:xfrm>
            <a:off x="359495" y="1087803"/>
            <a:ext cx="4463462" cy="3398126"/>
            <a:chOff x="190834" y="1421853"/>
            <a:chExt cx="4838365" cy="368354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D4F33117-E58D-4724-A6EF-B0FE57687D7E}"/>
                </a:ext>
              </a:extLst>
            </p:cNvPr>
            <p:cNvSpPr/>
            <p:nvPr/>
          </p:nvSpPr>
          <p:spPr>
            <a:xfrm flipH="1">
              <a:off x="190834" y="1421853"/>
              <a:ext cx="4838365" cy="3683547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47" name="그림 46" descr="플레이트, 테이블, 음식, 하얀색이(가) 표시된 사진&#10;&#10;자동 생성된 설명">
              <a:extLst>
                <a:ext uri="{FF2B5EF4-FFF2-40B4-BE49-F238E27FC236}">
                  <a16:creationId xmlns:a16="http://schemas.microsoft.com/office/drawing/2014/main" xmlns="" id="{2B4D9C2E-6AB6-4030-B40B-81D47494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888" y="1543030"/>
              <a:ext cx="4588256" cy="3441192"/>
            </a:xfrm>
            <a:prstGeom prst="rect">
              <a:avLst/>
            </a:prstGeom>
            <a:effectLst>
              <a:innerShdw blurRad="25400" dist="25400" dir="13500000">
                <a:prstClr val="black">
                  <a:alpha val="50000"/>
                </a:prstClr>
              </a:innerShdw>
            </a:effectLst>
          </p:spPr>
        </p:pic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2107DA0C-3CF0-4D41-ADE8-D5FC39FDA3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9" t="35529" r="81" b="53404"/>
          <a:stretch/>
        </p:blipFill>
        <p:spPr>
          <a:xfrm rot="20514736">
            <a:off x="1650164" y="1128220"/>
            <a:ext cx="2002536" cy="75895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143AF60C-CD2A-4EFE-8835-AEE085C9E3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8" r="65936"/>
          <a:stretch/>
        </p:blipFill>
        <p:spPr>
          <a:xfrm>
            <a:off x="359495" y="3398969"/>
            <a:ext cx="1916093" cy="301959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FB078A95-678C-4863-8EF6-15F7CC080B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1" t="18218" r="32935"/>
          <a:stretch/>
        </p:blipFill>
        <p:spPr>
          <a:xfrm>
            <a:off x="7493223" y="4119077"/>
            <a:ext cx="1435937" cy="229948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C70E1810-F306-4B02-9F01-46358C8789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2" t="13339" r="2946"/>
          <a:stretch/>
        </p:blipFill>
        <p:spPr>
          <a:xfrm>
            <a:off x="4140358" y="3981919"/>
            <a:ext cx="1247446" cy="243664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6E7D2690-A9E7-4422-95F0-2FDAD4A9D413}"/>
              </a:ext>
            </a:extLst>
          </p:cNvPr>
          <p:cNvSpPr/>
          <p:nvPr/>
        </p:nvSpPr>
        <p:spPr>
          <a:xfrm>
            <a:off x="5131180" y="1525012"/>
            <a:ext cx="2727626" cy="5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온실가스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4A10ECA0-ABA6-41C1-A404-541BDC4162A9}"/>
              </a:ext>
            </a:extLst>
          </p:cNvPr>
          <p:cNvSpPr/>
          <p:nvPr/>
        </p:nvSpPr>
        <p:spPr>
          <a:xfrm rot="365472">
            <a:off x="5406129" y="2297299"/>
            <a:ext cx="2572178" cy="5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지구 온실가스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6A6BE6D0-141C-404C-98CB-DA5092CD8EDB}"/>
              </a:ext>
            </a:extLst>
          </p:cNvPr>
          <p:cNvSpPr/>
          <p:nvPr/>
        </p:nvSpPr>
        <p:spPr>
          <a:xfrm rot="21281993">
            <a:off x="5353836" y="3055000"/>
            <a:ext cx="4291250" cy="1153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오늘은 내가</a:t>
            </a:r>
            <a:endParaRPr lang="en-US" altLang="ko-KR" sz="32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2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온실가스 요리사</a:t>
            </a:r>
            <a:r>
              <a:rPr lang="en-US" altLang="ko-KR" sz="32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06D220C0-B2C7-43B5-BCE1-01918294EA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" t="59502" r="82588" b="16095"/>
          <a:stretch/>
        </p:blipFill>
        <p:spPr>
          <a:xfrm rot="2592285">
            <a:off x="8027108" y="806395"/>
            <a:ext cx="641335" cy="91745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6664AADC-DE1F-4C20-96B6-06FF6C3EB1C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7" t="78041" r="11449" b="-2444"/>
          <a:stretch/>
        </p:blipFill>
        <p:spPr>
          <a:xfrm rot="2592285">
            <a:off x="8160567" y="2112202"/>
            <a:ext cx="641335" cy="91745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F767E64A-49DB-430A-A463-054666EAB3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3" t="79200" r="56306" b="-1043"/>
          <a:stretch/>
        </p:blipFill>
        <p:spPr>
          <a:xfrm rot="20868583">
            <a:off x="2424184" y="4935612"/>
            <a:ext cx="1267583" cy="110273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E0EEC6DA-01FA-4D9F-9804-246B62E370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58512" r="67376" b="8342"/>
          <a:stretch/>
        </p:blipFill>
        <p:spPr>
          <a:xfrm rot="20868583">
            <a:off x="5848918" y="4821722"/>
            <a:ext cx="1034353" cy="964754"/>
          </a:xfrm>
          <a:custGeom>
            <a:avLst/>
            <a:gdLst>
              <a:gd name="connsiteX0" fmla="*/ 1336085 w 1336085"/>
              <a:gd name="connsiteY0" fmla="*/ 0 h 1246183"/>
              <a:gd name="connsiteX1" fmla="*/ 1336085 w 1336085"/>
              <a:gd name="connsiteY1" fmla="*/ 686613 h 1246183"/>
              <a:gd name="connsiteX2" fmla="*/ 1117942 w 1336085"/>
              <a:gd name="connsiteY2" fmla="*/ 862791 h 1246183"/>
              <a:gd name="connsiteX3" fmla="*/ 917403 w 1336085"/>
              <a:gd name="connsiteY3" fmla="*/ 1246183 h 1246183"/>
              <a:gd name="connsiteX4" fmla="*/ 300160 w 1336085"/>
              <a:gd name="connsiteY4" fmla="*/ 1246183 h 1246183"/>
              <a:gd name="connsiteX5" fmla="*/ 260252 w 1336085"/>
              <a:gd name="connsiteY5" fmla="*/ 1238801 h 1246183"/>
              <a:gd name="connsiteX6" fmla="*/ 0 w 1336085"/>
              <a:gd name="connsiteY6" fmla="*/ 913554 h 1246183"/>
              <a:gd name="connsiteX7" fmla="*/ 0 w 1336085"/>
              <a:gd name="connsiteY7" fmla="*/ 507650 h 1246183"/>
              <a:gd name="connsiteX8" fmla="*/ 85533 w 1336085"/>
              <a:gd name="connsiteY8" fmla="*/ 0 h 124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085" h="1246183">
                <a:moveTo>
                  <a:pt x="1336085" y="0"/>
                </a:moveTo>
                <a:lnTo>
                  <a:pt x="1336085" y="686613"/>
                </a:lnTo>
                <a:lnTo>
                  <a:pt x="1117942" y="862791"/>
                </a:lnTo>
                <a:lnTo>
                  <a:pt x="917403" y="1246183"/>
                </a:lnTo>
                <a:lnTo>
                  <a:pt x="300160" y="1246183"/>
                </a:lnTo>
                <a:lnTo>
                  <a:pt x="260252" y="1238801"/>
                </a:lnTo>
                <a:lnTo>
                  <a:pt x="0" y="913554"/>
                </a:lnTo>
                <a:lnTo>
                  <a:pt x="0" y="507650"/>
                </a:lnTo>
                <a:lnTo>
                  <a:pt x="85533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6584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6" y="471864"/>
            <a:ext cx="8025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먹는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급식식단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영향을 미칠까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xmlns="" id="{9557DA5F-9AC1-4FC8-A2A9-D9E6DB97D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82992"/>
              </p:ext>
            </p:extLst>
          </p:nvPr>
        </p:nvGraphicFramePr>
        <p:xfrm>
          <a:off x="389274" y="2237254"/>
          <a:ext cx="8365452" cy="35539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94242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1394242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1394242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1394242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1394242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1394242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</a:tblGrid>
              <a:tr h="8611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요일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월요일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화요일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수요일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목요일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금요일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134639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메뉴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휴먼명조" panose="02010504000101010101" pitchFamily="2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휴먼명조" panose="02010504000101010101" pitchFamily="2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휴먼명조" panose="02010504000101010101" pitchFamily="2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휴먼명조" panose="02010504000101010101" pitchFamily="2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휴먼명조" panose="02010504000101010101" pitchFamily="2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134639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구성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재료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휴먼명조" panose="02010504000101010101" pitchFamily="2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휴먼명조" panose="02010504000101010101" pitchFamily="2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휴먼명조" panose="02010504000101010101" pitchFamily="2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휴먼명조" panose="02010504000101010101" pitchFamily="2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휴먼명조" panose="02010504000101010101" pitchFamily="2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389274" y="1629484"/>
            <a:ext cx="86662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지난주 </a:t>
            </a:r>
            <a:r>
              <a:rPr lang="ko-KR" altLang="en-US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급식 식단표</a:t>
            </a:r>
            <a:r>
              <a:rPr lang="ko-KR" altLang="en-US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보고</a:t>
            </a:r>
            <a:r>
              <a:rPr lang="en-US" altLang="ko-KR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메뉴와 구성 재료</a:t>
            </a:r>
            <a:r>
              <a:rPr lang="ko-KR" altLang="en-US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들을 적어 보세요</a:t>
            </a:r>
            <a:r>
              <a:rPr lang="en-US" altLang="ko-KR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6" y="471864"/>
            <a:ext cx="8025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먹는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급식식단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영향을 미칠까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362466" y="1225824"/>
            <a:ext cx="86662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요일별</a:t>
            </a:r>
            <a:r>
              <a:rPr lang="ko-KR" altLang="en-US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급식 메뉴</a:t>
            </a:r>
            <a:r>
              <a:rPr lang="ko-KR" altLang="en-US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보고</a:t>
            </a:r>
            <a:r>
              <a:rPr lang="en-US" altLang="ko-KR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온실가스를 가장 많이 배출할 것 같은</a:t>
            </a:r>
            <a:endParaRPr lang="en-US" altLang="ko-KR" sz="2600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요일과 이유를 적어 보세요</a:t>
            </a:r>
            <a:r>
              <a:rPr lang="en-US" altLang="ko-KR" sz="26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xmlns="" id="{22FAC38E-8812-4F96-801D-2A30D7EAA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94216"/>
              </p:ext>
            </p:extLst>
          </p:nvPr>
        </p:nvGraphicFramePr>
        <p:xfrm>
          <a:off x="362466" y="2134928"/>
          <a:ext cx="8328452" cy="39539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57132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757132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757132"/>
                <a:gridCol w="757132"/>
                <a:gridCol w="757132"/>
                <a:gridCol w="757132"/>
                <a:gridCol w="757132"/>
                <a:gridCol w="757132"/>
                <a:gridCol w="757132"/>
                <a:gridCol w="757132"/>
                <a:gridCol w="757132"/>
              </a:tblGrid>
              <a:tr h="54834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구분</a:t>
                      </a:r>
                      <a:endParaRPr lang="ko-KR" altLang="en-US" sz="12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수도권</a:t>
                      </a:r>
                      <a:endParaRPr lang="ko-KR" altLang="en-US" sz="12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강원도</a:t>
                      </a:r>
                      <a:endParaRPr lang="ko-KR" altLang="en-US" sz="12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충청북도</a:t>
                      </a:r>
                      <a:endParaRPr lang="ko-KR" altLang="en-US" sz="12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충청남도</a:t>
                      </a:r>
                      <a:endParaRPr lang="ko-KR" altLang="en-US" sz="12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전라북도</a:t>
                      </a:r>
                      <a:endParaRPr lang="ko-KR" altLang="en-US" sz="12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전라남도</a:t>
                      </a:r>
                      <a:endParaRPr lang="ko-KR" altLang="en-US" sz="12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전라남도</a:t>
                      </a:r>
                      <a:endParaRPr lang="ko-KR" altLang="en-US" sz="12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경상북도</a:t>
                      </a:r>
                      <a:endParaRPr lang="ko-KR" altLang="en-US" sz="12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경상남도</a:t>
                      </a:r>
                      <a:endParaRPr lang="ko-KR" altLang="en-US" sz="12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권역별</a:t>
                      </a:r>
                      <a:endParaRPr lang="en-US" altLang="ko-KR" sz="1200" b="0" kern="1200" spc="-8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평균 수송거리</a:t>
                      </a:r>
                      <a:endParaRPr lang="ko-KR" altLang="en-US" sz="1200" b="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368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수도권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125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138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161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212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296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296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288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395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206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368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강원도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125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133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167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246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218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326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197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8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충청북도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138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133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46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125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209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209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167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274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140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8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충청남도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161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167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46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84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168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168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153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260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134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31608333"/>
                  </a:ext>
                </a:extLst>
              </a:tr>
              <a:tr h="368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전라북도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212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246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125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84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99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99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190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254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155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8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전라남도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296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209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168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99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217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263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202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8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경상북도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288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218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167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153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190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217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217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107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171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368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경상남도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395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326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274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260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254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263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263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107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239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8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평균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206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197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140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134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155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202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202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171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239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10000"/>
                        </a:lnSpc>
                      </a:pPr>
                      <a:r>
                        <a:rPr lang="en-US" altLang="ko-KR" sz="1200" kern="1200" spc="-8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180</a:t>
                      </a:r>
                      <a:endParaRPr lang="ko-KR" altLang="en-US" sz="12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1606382" y="6105432"/>
            <a:ext cx="71586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한국산업기술원</a:t>
            </a:r>
            <a:r>
              <a:rPr lang="en-US" altLang="ko-KR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탄소 성적 표지 작성 지침</a:t>
            </a:r>
            <a:r>
              <a:rPr lang="en-US" altLang="ko-KR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2010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76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71864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조리법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배출량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다르다고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xmlns="" id="{22FAC38E-8812-4F96-801D-2A30D7EAA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651826"/>
              </p:ext>
            </p:extLst>
          </p:nvPr>
        </p:nvGraphicFramePr>
        <p:xfrm>
          <a:off x="389274" y="1371257"/>
          <a:ext cx="8365452" cy="487302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94242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6971210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</a:tblGrid>
              <a:tr h="68052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1397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-8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센불</a:t>
                      </a:r>
                      <a:endParaRPr lang="ko-KR" altLang="en-US" sz="24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lnSpc>
                          <a:spcPct val="110000"/>
                        </a:lnSpc>
                      </a:pPr>
                      <a:r>
                        <a:rPr lang="ko-KR" altLang="en-US" sz="2000" b="0" kern="1200" spc="-8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센불의</a:t>
                      </a:r>
                      <a:r>
                        <a:rPr lang="ko-KR" altLang="en-US" sz="20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경우 </a:t>
                      </a:r>
                      <a:r>
                        <a:rPr lang="ko-KR" altLang="en-US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가스레인지의 레버를 전부 열어 놓은 상태로 불꽃이 냄비 바닥 전체에 닿는 정도이며</a:t>
                      </a:r>
                      <a:r>
                        <a:rPr lang="en-US" altLang="ko-KR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볶음</a:t>
                      </a:r>
                      <a:r>
                        <a:rPr lang="en-US" altLang="ko-KR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구이</a:t>
                      </a:r>
                      <a:r>
                        <a:rPr lang="en-US" altLang="ko-KR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찜 등의 요리에서 처음에 재료를 익힐 때와 국물 음식을 팔팔 끓일 때의 불 세기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1397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중불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1200" spc="-8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중불</a:t>
                      </a:r>
                      <a:r>
                        <a:rPr lang="ko-KR" altLang="en-US" sz="2000" kern="1200" spc="-8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은</a:t>
                      </a:r>
                      <a:r>
                        <a:rPr lang="ko-KR" altLang="en-US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가스레인지의 레버가 꺼짐과 열림의 중간 위치로</a:t>
                      </a:r>
                      <a:r>
                        <a:rPr lang="en-US" altLang="ko-KR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불꽃의 끝과 냄비 바닥 사이에 약간의 틈이 있는 정도이며 국물 요리에서 한 번 끓어오른 다음 부글부글 끓는 상태를 유지할 때 불 세기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31608333"/>
                  </a:ext>
                </a:extLst>
              </a:tr>
              <a:tr h="1397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spc="-8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약불</a:t>
                      </a:r>
                      <a:endParaRPr lang="ko-KR" altLang="en-US" sz="2400" kern="12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 latinLnBrk="1">
                        <a:lnSpc>
                          <a:spcPct val="110000"/>
                        </a:lnSpc>
                      </a:pPr>
                      <a:r>
                        <a:rPr lang="ko-KR" altLang="en-US" sz="2000" b="0" kern="1200" spc="-8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약불</a:t>
                      </a:r>
                      <a:r>
                        <a:rPr lang="ko-KR" altLang="en-US" sz="2000" kern="1200" spc="-8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은</a:t>
                      </a:r>
                      <a:r>
                        <a:rPr lang="ko-KR" altLang="en-US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가스레인지 레버를 꺼지지 않을 정도까지 최소한으로 줄인 상태로</a:t>
                      </a:r>
                      <a:r>
                        <a:rPr lang="en-US" altLang="ko-KR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오랫동안 지글지글 끓이는 조림 요리나 뭉근히 끊이는 국물 요리에 알맞은 불 세기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84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71864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기후변화를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위한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실천행동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찾아보기</a:t>
            </a:r>
          </a:p>
        </p:txBody>
      </p:sp>
      <p:pic>
        <p:nvPicPr>
          <p:cNvPr id="11" name="그림 10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F3EE4F25-5C36-4C73-8EC1-7828D60A93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05050"/>
            <a:ext cx="9144000" cy="4545177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xmlns="" id="{05C9B582-E170-46FA-A9A1-831189F63403}"/>
              </a:ext>
            </a:extLst>
          </p:cNvPr>
          <p:cNvSpPr/>
          <p:nvPr/>
        </p:nvSpPr>
        <p:spPr>
          <a:xfrm>
            <a:off x="1079500" y="1375030"/>
            <a:ext cx="6985000" cy="1641002"/>
          </a:xfrm>
          <a:custGeom>
            <a:avLst/>
            <a:gdLst>
              <a:gd name="connsiteX0" fmla="*/ 216690 w 6985000"/>
              <a:gd name="connsiteY0" fmla="*/ 0 h 1641002"/>
              <a:gd name="connsiteX1" fmla="*/ 6768310 w 6985000"/>
              <a:gd name="connsiteY1" fmla="*/ 0 h 1641002"/>
              <a:gd name="connsiteX2" fmla="*/ 6985000 w 6985000"/>
              <a:gd name="connsiteY2" fmla="*/ 216690 h 1641002"/>
              <a:gd name="connsiteX3" fmla="*/ 6985000 w 6985000"/>
              <a:gd name="connsiteY3" fmla="*/ 1083421 h 1641002"/>
              <a:gd name="connsiteX4" fmla="*/ 6768310 w 6985000"/>
              <a:gd name="connsiteY4" fmla="*/ 1300111 h 1641002"/>
              <a:gd name="connsiteX5" fmla="*/ 2868168 w 6985000"/>
              <a:gd name="connsiteY5" fmla="*/ 1300111 h 1641002"/>
              <a:gd name="connsiteX6" fmla="*/ 2730500 w 6985000"/>
              <a:gd name="connsiteY6" fmla="*/ 1641002 h 1641002"/>
              <a:gd name="connsiteX7" fmla="*/ 2592833 w 6985000"/>
              <a:gd name="connsiteY7" fmla="*/ 1300111 h 1641002"/>
              <a:gd name="connsiteX8" fmla="*/ 216690 w 6985000"/>
              <a:gd name="connsiteY8" fmla="*/ 1300111 h 1641002"/>
              <a:gd name="connsiteX9" fmla="*/ 0 w 6985000"/>
              <a:gd name="connsiteY9" fmla="*/ 1083421 h 1641002"/>
              <a:gd name="connsiteX10" fmla="*/ 0 w 6985000"/>
              <a:gd name="connsiteY10" fmla="*/ 216690 h 1641002"/>
              <a:gd name="connsiteX11" fmla="*/ 216690 w 6985000"/>
              <a:gd name="connsiteY11" fmla="*/ 0 h 164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5000" h="1641002">
                <a:moveTo>
                  <a:pt x="216690" y="0"/>
                </a:moveTo>
                <a:lnTo>
                  <a:pt x="6768310" y="0"/>
                </a:lnTo>
                <a:cubicBezTo>
                  <a:pt x="6887985" y="0"/>
                  <a:pt x="6985000" y="97015"/>
                  <a:pt x="6985000" y="216690"/>
                </a:cubicBezTo>
                <a:lnTo>
                  <a:pt x="6985000" y="1083421"/>
                </a:lnTo>
                <a:cubicBezTo>
                  <a:pt x="6985000" y="1203096"/>
                  <a:pt x="6887985" y="1300111"/>
                  <a:pt x="6768310" y="1300111"/>
                </a:cubicBezTo>
                <a:lnTo>
                  <a:pt x="2868168" y="1300111"/>
                </a:lnTo>
                <a:lnTo>
                  <a:pt x="2730500" y="1641002"/>
                </a:lnTo>
                <a:lnTo>
                  <a:pt x="2592833" y="1300111"/>
                </a:lnTo>
                <a:lnTo>
                  <a:pt x="216690" y="1300111"/>
                </a:lnTo>
                <a:cubicBezTo>
                  <a:pt x="97015" y="1300111"/>
                  <a:pt x="0" y="1203096"/>
                  <a:pt x="0" y="1083421"/>
                </a:cubicBezTo>
                <a:lnTo>
                  <a:pt x="0" y="216690"/>
                </a:lnTo>
                <a:cubicBezTo>
                  <a:pt x="0" y="97015"/>
                  <a:pt x="97015" y="0"/>
                  <a:pt x="216690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9E600D56-A943-4B5A-B709-522327473732}"/>
              </a:ext>
            </a:extLst>
          </p:cNvPr>
          <p:cNvSpPr/>
          <p:nvPr/>
        </p:nvSpPr>
        <p:spPr>
          <a:xfrm>
            <a:off x="1079500" y="1651770"/>
            <a:ext cx="6985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나는 무엇을 할 수 있을까</a:t>
            </a:r>
            <a:r>
              <a:rPr lang="en-US" altLang="ko-KR" sz="4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??</a:t>
            </a:r>
            <a:endParaRPr lang="ko-KR" altLang="en-US" sz="4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56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6" y="438912"/>
            <a:ext cx="73937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국가별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기후변화가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음식과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요리에 미치는 영향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9E37E170-FEC3-423E-BC08-63BE9C1F99BB}"/>
              </a:ext>
            </a:extLst>
          </p:cNvPr>
          <p:cNvGrpSpPr/>
          <p:nvPr/>
        </p:nvGrpSpPr>
        <p:grpSpPr>
          <a:xfrm>
            <a:off x="361950" y="1484892"/>
            <a:ext cx="4128694" cy="3372579"/>
            <a:chOff x="359495" y="1128220"/>
            <a:chExt cx="4463462" cy="364603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0810E0B0-056F-40F6-A529-EC9C62962B49}"/>
                </a:ext>
              </a:extLst>
            </p:cNvPr>
            <p:cNvGrpSpPr/>
            <p:nvPr/>
          </p:nvGrpSpPr>
          <p:grpSpPr>
            <a:xfrm>
              <a:off x="359495" y="1376133"/>
              <a:ext cx="4463462" cy="3398126"/>
              <a:chOff x="190834" y="1421853"/>
              <a:chExt cx="4838365" cy="368354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F3759E51-439F-4E81-BDA2-093FCCAB81F0}"/>
                  </a:ext>
                </a:extLst>
              </p:cNvPr>
              <p:cNvSpPr/>
              <p:nvPr/>
            </p:nvSpPr>
            <p:spPr>
              <a:xfrm flipH="1">
                <a:off x="190834" y="1421853"/>
                <a:ext cx="4838365" cy="3683547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571E3585-1722-4D76-88CE-A38D0445B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5888" y="1561804"/>
                <a:ext cx="4588256" cy="3403645"/>
              </a:xfrm>
              <a:prstGeom prst="rect">
                <a:avLst/>
              </a:prstGeom>
              <a:effectLst>
                <a:innerShdw blurRad="25400" dist="25400" dir="13500000">
                  <a:prstClr val="black">
                    <a:alpha val="50000"/>
                  </a:prstClr>
                </a:innerShdw>
              </a:effectLst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D579A07D-D543-41E4-82F9-E84630799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59" t="35529" r="81" b="53404"/>
            <a:stretch/>
          </p:blipFill>
          <p:spPr>
            <a:xfrm rot="20514736">
              <a:off x="1650164" y="1128220"/>
              <a:ext cx="2002536" cy="75895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309FDDD7-A4E6-4E34-8288-6F9A77DA1964}"/>
              </a:ext>
            </a:extLst>
          </p:cNvPr>
          <p:cNvGrpSpPr/>
          <p:nvPr/>
        </p:nvGrpSpPr>
        <p:grpSpPr>
          <a:xfrm>
            <a:off x="4569040" y="2017705"/>
            <a:ext cx="4128694" cy="3372576"/>
            <a:chOff x="359495" y="1128223"/>
            <a:chExt cx="4463462" cy="364603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7212D74A-50C6-40BD-BF5F-396DA31536B4}"/>
                </a:ext>
              </a:extLst>
            </p:cNvPr>
            <p:cNvGrpSpPr/>
            <p:nvPr/>
          </p:nvGrpSpPr>
          <p:grpSpPr>
            <a:xfrm>
              <a:off x="359495" y="1376133"/>
              <a:ext cx="4463462" cy="3398126"/>
              <a:chOff x="190834" y="1421853"/>
              <a:chExt cx="4838365" cy="368354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xmlns="" id="{254348B3-1ED3-4FF6-B1E0-42958D1AA34F}"/>
                  </a:ext>
                </a:extLst>
              </p:cNvPr>
              <p:cNvSpPr/>
              <p:nvPr/>
            </p:nvSpPr>
            <p:spPr>
              <a:xfrm flipH="1">
                <a:off x="190834" y="1421853"/>
                <a:ext cx="4838365" cy="3683547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ko-KR" altLang="en-US" sz="6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xmlns="" id="{E1990191-9BD1-439D-84A3-F809107BF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5888" y="1557144"/>
                <a:ext cx="4588256" cy="3412965"/>
              </a:xfrm>
              <a:prstGeom prst="rect">
                <a:avLst/>
              </a:prstGeom>
              <a:effectLst>
                <a:innerShdw blurRad="25400" dist="25400" dir="13500000">
                  <a:prstClr val="black">
                    <a:alpha val="50000"/>
                  </a:prstClr>
                </a:innerShdw>
              </a:effectLst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579DD2FF-7BB3-4134-85C4-E467512D4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83" t="17883" r="57" b="71050"/>
            <a:stretch/>
          </p:blipFill>
          <p:spPr>
            <a:xfrm rot="895681">
              <a:off x="1650164" y="1128223"/>
              <a:ext cx="2002536" cy="758952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BB8370C4-F033-4E7A-8008-BD012BCC8576}"/>
              </a:ext>
            </a:extLst>
          </p:cNvPr>
          <p:cNvGrpSpPr/>
          <p:nvPr/>
        </p:nvGrpSpPr>
        <p:grpSpPr>
          <a:xfrm>
            <a:off x="600146" y="5009362"/>
            <a:ext cx="3815890" cy="524743"/>
            <a:chOff x="600146" y="4889752"/>
            <a:chExt cx="3815890" cy="524743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EE0B6604-4969-4186-A588-0664030B872D}"/>
                </a:ext>
              </a:extLst>
            </p:cNvPr>
            <p:cNvSpPr/>
            <p:nvPr/>
          </p:nvSpPr>
          <p:spPr>
            <a:xfrm>
              <a:off x="765080" y="4889752"/>
              <a:ext cx="3486023" cy="523220"/>
            </a:xfrm>
            <a:prstGeom prst="roundRect">
              <a:avLst>
                <a:gd name="adj" fmla="val 50000"/>
              </a:avLst>
            </a:prstGeom>
            <a:solidFill>
              <a:srgbClr val="4D6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11C1B123-1902-47C6-B96E-D7C2C8EF7186}"/>
                </a:ext>
              </a:extLst>
            </p:cNvPr>
            <p:cNvSpPr/>
            <p:nvPr/>
          </p:nvSpPr>
          <p:spPr>
            <a:xfrm>
              <a:off x="600146" y="4891275"/>
              <a:ext cx="38158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중국 </a:t>
              </a:r>
              <a:r>
                <a:rPr lang="en-US" altLang="ko-KR" sz="28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8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북경 오리요리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FADDA5E2-1D07-427B-84CD-1C2E74A31A9B}"/>
              </a:ext>
            </a:extLst>
          </p:cNvPr>
          <p:cNvGrpSpPr/>
          <p:nvPr/>
        </p:nvGrpSpPr>
        <p:grpSpPr>
          <a:xfrm>
            <a:off x="4725442" y="5505728"/>
            <a:ext cx="3815890" cy="524743"/>
            <a:chOff x="600146" y="4889752"/>
            <a:chExt cx="3815890" cy="52474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xmlns="" id="{DCE90014-72F4-4BA1-B802-42689FD44D5F}"/>
                </a:ext>
              </a:extLst>
            </p:cNvPr>
            <p:cNvSpPr/>
            <p:nvPr/>
          </p:nvSpPr>
          <p:spPr>
            <a:xfrm>
              <a:off x="765080" y="4889752"/>
              <a:ext cx="3486023" cy="523220"/>
            </a:xfrm>
            <a:prstGeom prst="roundRect">
              <a:avLst>
                <a:gd name="adj" fmla="val 50000"/>
              </a:avLst>
            </a:prstGeom>
            <a:solidFill>
              <a:srgbClr val="4D6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6BEC7064-117F-412B-BEF0-1DCA5421E913}"/>
                </a:ext>
              </a:extLst>
            </p:cNvPr>
            <p:cNvSpPr/>
            <p:nvPr/>
          </p:nvSpPr>
          <p:spPr>
            <a:xfrm>
              <a:off x="600146" y="4891275"/>
              <a:ext cx="38158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이탈리아 </a:t>
              </a:r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8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파스타</a:t>
              </a:r>
              <a:endPara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1985319" y="6042274"/>
            <a:ext cx="71586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https://ko.climateimpactnews.com/impact/3359- how-climate-change-could-threaten-the-world-s-traditional-food-dishes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39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실천행동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확인하기 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생각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확장하기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7837694-8A8D-416D-B59E-128D6DAE9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3"/>
          <a:stretch/>
        </p:blipFill>
        <p:spPr>
          <a:xfrm>
            <a:off x="0" y="1929384"/>
            <a:ext cx="9144000" cy="4487892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xmlns="" id="{CDD8B833-AD67-4C33-98CD-A2BC854EECFE}"/>
              </a:ext>
            </a:extLst>
          </p:cNvPr>
          <p:cNvSpPr/>
          <p:nvPr/>
        </p:nvSpPr>
        <p:spPr>
          <a:xfrm>
            <a:off x="411480" y="1289304"/>
            <a:ext cx="4837176" cy="1591056"/>
          </a:xfrm>
          <a:custGeom>
            <a:avLst/>
            <a:gdLst>
              <a:gd name="connsiteX0" fmla="*/ 192025 w 4837176"/>
              <a:gd name="connsiteY0" fmla="*/ 0 h 1591056"/>
              <a:gd name="connsiteX1" fmla="*/ 4125025 w 4837176"/>
              <a:gd name="connsiteY1" fmla="*/ 0 h 1591056"/>
              <a:gd name="connsiteX2" fmla="*/ 4317050 w 4837176"/>
              <a:gd name="connsiteY2" fmla="*/ 192025 h 1591056"/>
              <a:gd name="connsiteX3" fmla="*/ 4317050 w 4837176"/>
              <a:gd name="connsiteY3" fmla="*/ 915121 h 1591056"/>
              <a:gd name="connsiteX4" fmla="*/ 4837176 w 4837176"/>
              <a:gd name="connsiteY4" fmla="*/ 1261872 h 1591056"/>
              <a:gd name="connsiteX5" fmla="*/ 4317050 w 4837176"/>
              <a:gd name="connsiteY5" fmla="*/ 1163114 h 1591056"/>
              <a:gd name="connsiteX6" fmla="*/ 4317050 w 4837176"/>
              <a:gd name="connsiteY6" fmla="*/ 1399031 h 1591056"/>
              <a:gd name="connsiteX7" fmla="*/ 4125025 w 4837176"/>
              <a:gd name="connsiteY7" fmla="*/ 1591056 h 1591056"/>
              <a:gd name="connsiteX8" fmla="*/ 192025 w 4837176"/>
              <a:gd name="connsiteY8" fmla="*/ 1591056 h 1591056"/>
              <a:gd name="connsiteX9" fmla="*/ 0 w 4837176"/>
              <a:gd name="connsiteY9" fmla="*/ 1399031 h 1591056"/>
              <a:gd name="connsiteX10" fmla="*/ 0 w 4837176"/>
              <a:gd name="connsiteY10" fmla="*/ 192025 h 1591056"/>
              <a:gd name="connsiteX11" fmla="*/ 192025 w 4837176"/>
              <a:gd name="connsiteY11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37176" h="1591056">
                <a:moveTo>
                  <a:pt x="192025" y="0"/>
                </a:moveTo>
                <a:lnTo>
                  <a:pt x="4125025" y="0"/>
                </a:lnTo>
                <a:cubicBezTo>
                  <a:pt x="4231077" y="0"/>
                  <a:pt x="4317050" y="85973"/>
                  <a:pt x="4317050" y="192025"/>
                </a:cubicBezTo>
                <a:lnTo>
                  <a:pt x="4317050" y="915121"/>
                </a:lnTo>
                <a:lnTo>
                  <a:pt x="4837176" y="1261872"/>
                </a:lnTo>
                <a:lnTo>
                  <a:pt x="4317050" y="1163114"/>
                </a:lnTo>
                <a:lnTo>
                  <a:pt x="4317050" y="1399031"/>
                </a:lnTo>
                <a:cubicBezTo>
                  <a:pt x="4317050" y="1505083"/>
                  <a:pt x="4231077" y="1591056"/>
                  <a:pt x="4125025" y="1591056"/>
                </a:cubicBezTo>
                <a:lnTo>
                  <a:pt x="192025" y="1591056"/>
                </a:lnTo>
                <a:cubicBezTo>
                  <a:pt x="85973" y="1591056"/>
                  <a:pt x="0" y="1505083"/>
                  <a:pt x="0" y="1399031"/>
                </a:cubicBezTo>
                <a:lnTo>
                  <a:pt x="0" y="192025"/>
                </a:lnTo>
                <a:cubicBezTo>
                  <a:pt x="0" y="85973"/>
                  <a:pt x="85973" y="0"/>
                  <a:pt x="192025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5400000" scaled="1"/>
          </a:gradFill>
          <a:ln w="317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40F478A-F687-43B3-895D-99F382988061}"/>
              </a:ext>
            </a:extLst>
          </p:cNvPr>
          <p:cNvSpPr/>
          <p:nvPr/>
        </p:nvSpPr>
        <p:spPr>
          <a:xfrm>
            <a:off x="529780" y="1500886"/>
            <a:ext cx="40868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 수업을</a:t>
            </a:r>
            <a:endParaRPr lang="en-US" altLang="ko-KR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마치고 난 </a:t>
            </a:r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소감</a:t>
            </a:r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</a:t>
            </a:r>
            <a:r>
              <a:rPr lang="en-US" altLang="ko-KR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482293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2408</TotalTime>
  <Words>400</Words>
  <Application>Microsoft Office PowerPoint</Application>
  <PresentationFormat>화면 슬라이드 쇼(4:3)</PresentationFormat>
  <Paragraphs>165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Calibri Light</vt:lpstr>
      <vt:lpstr>Wingdings</vt:lpstr>
      <vt:lpstr>Arial</vt:lpstr>
      <vt:lpstr>KoPub돋움체 Medium</vt:lpstr>
      <vt:lpstr>나눔스퀘어 Bold</vt:lpstr>
      <vt:lpstr>휴먼명조</vt:lpstr>
      <vt:lpstr>맑은 고딕</vt:lpstr>
      <vt:lpstr>Calibri</vt:lpstr>
      <vt:lpstr>나눔스퀘어 ExtraBold</vt:lpstr>
      <vt:lpstr>나눔고딕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436</cp:revision>
  <dcterms:created xsi:type="dcterms:W3CDTF">2020-10-16T02:52:24Z</dcterms:created>
  <dcterms:modified xsi:type="dcterms:W3CDTF">2021-03-31T07:44:58Z</dcterms:modified>
</cp:coreProperties>
</file>